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731" r:id="rId2"/>
    <p:sldId id="744" r:id="rId3"/>
    <p:sldId id="735" r:id="rId4"/>
    <p:sldId id="736" r:id="rId5"/>
    <p:sldId id="745" r:id="rId6"/>
    <p:sldId id="737" r:id="rId7"/>
    <p:sldId id="738" r:id="rId8"/>
    <p:sldId id="740" r:id="rId9"/>
    <p:sldId id="739" r:id="rId10"/>
    <p:sldId id="733" r:id="rId11"/>
  </p:sldIdLst>
  <p:sldSz cx="12192000" cy="6858000"/>
  <p:notesSz cx="6761163" cy="9942513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7" userDrawn="1">
          <p15:clr>
            <a:srgbClr val="A4A3A4"/>
          </p15:clr>
        </p15:guide>
        <p15:guide id="2" pos="3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B9BD5"/>
    <a:srgbClr val="0E72B5"/>
    <a:srgbClr val="00467F"/>
    <a:srgbClr val="095A9A"/>
    <a:srgbClr val="003399"/>
    <a:srgbClr val="005D98"/>
    <a:srgbClr val="4269BD"/>
    <a:srgbClr val="C000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93632" autoAdjust="0"/>
  </p:normalViewPr>
  <p:slideViewPr>
    <p:cSldViewPr snapToGrid="0" showGuides="1">
      <p:cViewPr varScale="1">
        <p:scale>
          <a:sx n="124" d="100"/>
          <a:sy n="124" d="100"/>
        </p:scale>
        <p:origin x="184" y="704"/>
      </p:cViewPr>
      <p:guideLst>
        <p:guide orient="horz" pos="2107"/>
        <p:guide pos="3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42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631C2E0-82EC-4883-B4DE-67A85B2ABF37}" type="datetimeFigureOut">
              <a:rPr lang="zh-CN" altLang="en-US"/>
              <a:t>2025/7/29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022C756-B572-4B25-B368-A8B16C6F4A4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AE96B1C-39BE-4420-9C2C-A5C16A263B01}" type="datetimeFigureOut">
              <a:rPr lang="zh-CN" altLang="en-US"/>
              <a:t>2025/7/29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7493" y="1243013"/>
            <a:ext cx="596617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275" y="4784725"/>
            <a:ext cx="5408613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A2F2E72-CFAF-4E88-BB55-BD634F750ED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4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8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58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4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99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087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98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1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 userDrawn="1"/>
        </p:nvSpPr>
        <p:spPr>
          <a:xfrm>
            <a:off x="0" y="360363"/>
            <a:ext cx="4081837" cy="53975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3"/>
          <p:cNvSpPr/>
          <p:nvPr userDrawn="1"/>
        </p:nvSpPr>
        <p:spPr>
          <a:xfrm>
            <a:off x="8110163" y="360363"/>
            <a:ext cx="4080000" cy="53975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" name="图片 6" descr="资源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81837" y="76611"/>
            <a:ext cx="4028325" cy="6754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A1530-1336-D583-B534-AFC5FD5B2931}"/>
              </a:ext>
            </a:extLst>
          </p:cNvPr>
          <p:cNvGrpSpPr/>
          <p:nvPr userDrawn="1"/>
        </p:nvGrpSpPr>
        <p:grpSpPr>
          <a:xfrm>
            <a:off x="231633" y="226394"/>
            <a:ext cx="2451910" cy="729273"/>
            <a:chOff x="342090" y="211881"/>
            <a:chExt cx="2451910" cy="729273"/>
          </a:xfrm>
        </p:grpSpPr>
        <p:pic>
          <p:nvPicPr>
            <p:cNvPr id="7" name="Picture 2" descr="七腾机器人logo 的图像结果">
              <a:extLst>
                <a:ext uri="{FF2B5EF4-FFF2-40B4-BE49-F238E27FC236}">
                  <a16:creationId xmlns:a16="http://schemas.microsoft.com/office/drawing/2014/main" id="{5CA11F9C-52C6-3F67-3D37-A2CF464D25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60" t="25848" r="32420" b="36849"/>
            <a:stretch/>
          </p:blipFill>
          <p:spPr bwMode="auto">
            <a:xfrm>
              <a:off x="342090" y="211881"/>
              <a:ext cx="922458" cy="729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七腾机器人logo 的图像结果">
              <a:extLst>
                <a:ext uri="{FF2B5EF4-FFF2-40B4-BE49-F238E27FC236}">
                  <a16:creationId xmlns:a16="http://schemas.microsoft.com/office/drawing/2014/main" id="{784E9889-F801-5949-D1A5-39032F9D1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6" t="62141" r="24617" b="20134"/>
            <a:stretch/>
          </p:blipFill>
          <p:spPr bwMode="auto">
            <a:xfrm>
              <a:off x="1162948" y="337045"/>
              <a:ext cx="1631052" cy="438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17A635-DABE-172D-E593-B8E0388A2C80}"/>
              </a:ext>
            </a:extLst>
          </p:cNvPr>
          <p:cNvCxnSpPr>
            <a:cxnSpLocks/>
          </p:cNvCxnSpPr>
          <p:nvPr userDrawn="1"/>
        </p:nvCxnSpPr>
        <p:spPr>
          <a:xfrm>
            <a:off x="2683543" y="789865"/>
            <a:ext cx="558762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资源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5000"/>
                    </a14:imgEffect>
                    <a14:imgEffect>
                      <a14:saturation sat="4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169" y="142158"/>
            <a:ext cx="2372681" cy="39784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资源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5000"/>
                    </a14:imgEffect>
                    <a14:imgEffect>
                      <a14:saturation sat="4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169" y="142158"/>
            <a:ext cx="2372681" cy="397842"/>
          </a:xfrm>
          <a:prstGeom prst="rect">
            <a:avLst/>
          </a:prstGeom>
          <a:noFill/>
        </p:spPr>
      </p:pic>
      <p:sp>
        <p:nvSpPr>
          <p:cNvPr id="6" name="任意多边形 13"/>
          <p:cNvSpPr/>
          <p:nvPr userDrawn="1"/>
        </p:nvSpPr>
        <p:spPr>
          <a:xfrm>
            <a:off x="0" y="6477000"/>
            <a:ext cx="5757333" cy="381000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14"/>
          <p:cNvSpPr/>
          <p:nvPr userDrawn="1"/>
        </p:nvSpPr>
        <p:spPr>
          <a:xfrm>
            <a:off x="7282392" y="6477000"/>
            <a:ext cx="4909608" cy="381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               制造科学与工程学院</a:t>
            </a:r>
          </a:p>
        </p:txBody>
      </p:sp>
      <p:sp>
        <p:nvSpPr>
          <p:cNvPr id="10" name="平行四边形 9"/>
          <p:cNvSpPr/>
          <p:nvPr userDrawn="1"/>
        </p:nvSpPr>
        <p:spPr>
          <a:xfrm>
            <a:off x="5084233" y="6477000"/>
            <a:ext cx="2705100" cy="381000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50" name="Picture 2" descr="头部banner">
            <a:extLst>
              <a:ext uri="{FF2B5EF4-FFF2-40B4-BE49-F238E27FC236}">
                <a16:creationId xmlns:a16="http://schemas.microsoft.com/office/drawing/2014/main" id="{A0C9D9DF-527C-A12F-C1CC-0D98B0976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5650"/>
            <a:ext cx="121920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F4A872-2E14-0748-286D-90F42B1B2DB2}"/>
              </a:ext>
            </a:extLst>
          </p:cNvPr>
          <p:cNvSpPr txBox="1"/>
          <p:nvPr/>
        </p:nvSpPr>
        <p:spPr>
          <a:xfrm>
            <a:off x="2698336" y="183542"/>
            <a:ext cx="5667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Trajectory Optimization for Wheeled-Legged  Quadrupedal Robots Driving in Challenging Terrain</a:t>
            </a:r>
            <a:endParaRPr lang="en-C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00AF9-0FF9-EFF4-7860-4B7839878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2865"/>
            <a:ext cx="7772400" cy="440246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C147986-0A55-213F-2111-36AFBDFC5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28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43C9EB-0A0C-7C21-70A0-90222D7A8E19}"/>
              </a:ext>
            </a:extLst>
          </p:cNvPr>
          <p:cNvSpPr/>
          <p:nvPr/>
        </p:nvSpPr>
        <p:spPr>
          <a:xfrm>
            <a:off x="0" y="4629150"/>
            <a:ext cx="12192000" cy="2228850"/>
          </a:xfrm>
          <a:prstGeom prst="rect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+mj-lt"/>
              </a:rPr>
              <a:t>Thank</a:t>
            </a:r>
            <a:r>
              <a:rPr lang="zh-CN" altLang="en-US" sz="6600" dirty="0">
                <a:latin typeface="+mj-lt"/>
              </a:rPr>
              <a:t> </a:t>
            </a:r>
            <a:r>
              <a:rPr lang="en-US" altLang="zh-CN" sz="6600" dirty="0">
                <a:latin typeface="+mj-lt"/>
              </a:rPr>
              <a:t>you</a:t>
            </a:r>
            <a:endParaRPr lang="zh-CN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64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C1265-4D71-CD49-8201-F8843732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89" y="1305709"/>
            <a:ext cx="4268813" cy="385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579D8-09DD-724E-B0F7-F8B4CB7A7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33" y="5398739"/>
            <a:ext cx="4549924" cy="595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24523-FA1F-D66C-F71D-AF3AC37E1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594" y="1590022"/>
            <a:ext cx="4549924" cy="1132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AD464-C6E5-5D28-F4D4-72C8F2B9EDC0}"/>
              </a:ext>
            </a:extLst>
          </p:cNvPr>
          <p:cNvSpPr txBox="1"/>
          <p:nvPr/>
        </p:nvSpPr>
        <p:spPr>
          <a:xfrm>
            <a:off x="6008407" y="122069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dirty="0"/>
              <a:t>D</a:t>
            </a:r>
            <a:r>
              <a:rPr lang="en-CN" dirty="0"/>
              <a:t>ynamic</a:t>
            </a:r>
            <a:r>
              <a:rPr lang="zh-CN" altLang="en-US" dirty="0"/>
              <a:t> </a:t>
            </a:r>
            <a:r>
              <a:rPr lang="en-US" altLang="zh-CN" dirty="0"/>
              <a:t>constrain</a:t>
            </a:r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9BC61F-2BD3-59E4-0DD6-69463791F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593" y="3254700"/>
            <a:ext cx="4549925" cy="1299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F1B1F5-D9F5-D7E3-F19A-41C3A1615282}"/>
              </a:ext>
            </a:extLst>
          </p:cNvPr>
          <p:cNvSpPr txBox="1"/>
          <p:nvPr/>
        </p:nvSpPr>
        <p:spPr>
          <a:xfrm>
            <a:off x="6008407" y="289886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kinematic</a:t>
            </a:r>
            <a:r>
              <a:rPr lang="zh-CN" altLang="en-US" dirty="0"/>
              <a:t> </a:t>
            </a:r>
            <a:r>
              <a:rPr lang="en-US" altLang="zh-CN" dirty="0"/>
              <a:t>constrain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4A639-11B8-018E-4B1E-3F001A6149D5}"/>
              </a:ext>
            </a:extLst>
          </p:cNvPr>
          <p:cNvSpPr txBox="1"/>
          <p:nvPr/>
        </p:nvSpPr>
        <p:spPr>
          <a:xfrm>
            <a:off x="6008407" y="4773590"/>
            <a:ext cx="334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Wheels’ contact constraints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437FB3-F83B-E3AC-A016-1415196C4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995" y="5190057"/>
            <a:ext cx="4549924" cy="1251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1ACF3B-CA68-31C1-E21D-F6031A68F491}"/>
              </a:ext>
            </a:extLst>
          </p:cNvPr>
          <p:cNvSpPr txBox="1"/>
          <p:nvPr/>
        </p:nvSpPr>
        <p:spPr>
          <a:xfrm>
            <a:off x="2698336" y="183542"/>
            <a:ext cx="5667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Trajectory Optimization for Wheeled-Legged  Quadrupedal Robots Driving in Challenging Terrain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409117546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B136FD-4F71-1B55-1AE5-ED1E534109AE}"/>
              </a:ext>
            </a:extLst>
          </p:cNvPr>
          <p:cNvSpPr txBox="1"/>
          <p:nvPr/>
        </p:nvSpPr>
        <p:spPr>
          <a:xfrm>
            <a:off x="2698336" y="183542"/>
            <a:ext cx="5667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Trajectory Optimization for Wheeled-Legged  Quadrupedal Robots Driving in Challenging Terrain</a:t>
            </a:r>
            <a:endParaRPr lang="en-CN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2A60A7-D0F1-ED35-E5E6-E6F563FC2E68}"/>
              </a:ext>
            </a:extLst>
          </p:cNvPr>
          <p:cNvGrpSpPr/>
          <p:nvPr/>
        </p:nvGrpSpPr>
        <p:grpSpPr>
          <a:xfrm>
            <a:off x="2255944" y="1563380"/>
            <a:ext cx="3531640" cy="4260489"/>
            <a:chOff x="932516" y="1290004"/>
            <a:chExt cx="3531640" cy="42604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4ADA73-0401-7CBD-088B-75E0585FA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516" y="1786071"/>
              <a:ext cx="3531640" cy="37644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1AC9DA-1D56-A026-8214-36EB4212E439}"/>
                </a:ext>
              </a:extLst>
            </p:cNvPr>
            <p:cNvSpPr txBox="1"/>
            <p:nvPr/>
          </p:nvSpPr>
          <p:spPr>
            <a:xfrm>
              <a:off x="932516" y="1290004"/>
              <a:ext cx="2933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r>
                <a:rPr lang="zh-CN" altLang="en-US" dirty="0"/>
                <a:t>、</a:t>
              </a:r>
              <a:r>
                <a:rPr lang="en-US" altLang="zh-CN" dirty="0"/>
                <a:t>Wheels’</a:t>
              </a:r>
              <a:r>
                <a:rPr lang="zh-CN" altLang="en-US" dirty="0"/>
                <a:t> </a:t>
              </a:r>
              <a:r>
                <a:rPr lang="en-US" altLang="zh-CN" dirty="0"/>
                <a:t>force</a:t>
              </a:r>
              <a:r>
                <a:rPr lang="zh-CN" altLang="en-US" dirty="0"/>
                <a:t> </a:t>
              </a:r>
              <a:r>
                <a:rPr lang="en-US" altLang="zh-CN" dirty="0"/>
                <a:t>constrain</a:t>
              </a:r>
              <a:endParaRPr lang="en-C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0E1B1B-D9B7-4FA8-D26D-B89B38255A6E}"/>
              </a:ext>
            </a:extLst>
          </p:cNvPr>
          <p:cNvGrpSpPr/>
          <p:nvPr/>
        </p:nvGrpSpPr>
        <p:grpSpPr>
          <a:xfrm>
            <a:off x="6600513" y="1577463"/>
            <a:ext cx="3531640" cy="4246406"/>
            <a:chOff x="6395459" y="1694005"/>
            <a:chExt cx="3531640" cy="42464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682B6C-BFB7-8AED-7F3E-91CF981D5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5459" y="2160439"/>
              <a:ext cx="3531640" cy="332927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3C8B99-A3E2-AF26-0A26-ADA9C5952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7580" y="5586813"/>
              <a:ext cx="3407398" cy="35359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24583E-B0AE-A124-ED1D-23FD11166FEB}"/>
                </a:ext>
              </a:extLst>
            </p:cNvPr>
            <p:cNvSpPr txBox="1"/>
            <p:nvPr/>
          </p:nvSpPr>
          <p:spPr>
            <a:xfrm>
              <a:off x="6395459" y="1694005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5</a:t>
              </a:r>
              <a:r>
                <a:rPr lang="zh-CN" altLang="en-US" dirty="0"/>
                <a:t>、</a:t>
              </a:r>
              <a:r>
                <a:rPr lang="en-US" altLang="zh-CN" dirty="0"/>
                <a:t> Stability constraint</a:t>
              </a:r>
              <a:endParaRPr lang="en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92329737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35795A-3C28-D29F-539F-E76C961B2782}"/>
              </a:ext>
            </a:extLst>
          </p:cNvPr>
          <p:cNvSpPr txBox="1"/>
          <p:nvPr/>
        </p:nvSpPr>
        <p:spPr>
          <a:xfrm>
            <a:off x="2689790" y="174996"/>
            <a:ext cx="5676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Trajectory Optimization for Wheeled-Legged  Quadrupedal Robots using Linearized ZMP  Constraints</a:t>
            </a:r>
            <a:endParaRPr lang="en-C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8D919-98AC-C8D5-BC77-AABE1B635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49" y="1246493"/>
            <a:ext cx="4449540" cy="5081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F1C91D-2816-837B-C53B-504B1938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989" y="2152711"/>
            <a:ext cx="4819243" cy="4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3185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60D9EE-603F-8029-3DB9-DA6318FFA453}"/>
              </a:ext>
            </a:extLst>
          </p:cNvPr>
          <p:cNvSpPr txBox="1"/>
          <p:nvPr/>
        </p:nvSpPr>
        <p:spPr>
          <a:xfrm>
            <a:off x="2689790" y="174996"/>
            <a:ext cx="5676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Whole-Body MPC and Online Gait Sequence Generation for  Wheeled-Legged Robots</a:t>
            </a:r>
            <a:endParaRPr lang="en-C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5FA37-2957-764F-35AD-DEA7878C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76" y="1375873"/>
            <a:ext cx="4105604" cy="4760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74664-9841-D17B-9432-44AE8173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621" y="2050991"/>
            <a:ext cx="4376856" cy="1897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6D0A2-ECF4-D686-AA84-0134E5D94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816" y="3948217"/>
            <a:ext cx="3864295" cy="193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7467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992452-7937-08EA-D93A-E1B336272987}"/>
              </a:ext>
            </a:extLst>
          </p:cNvPr>
          <p:cNvSpPr txBox="1"/>
          <p:nvPr/>
        </p:nvSpPr>
        <p:spPr>
          <a:xfrm>
            <a:off x="2689790" y="174996"/>
            <a:ext cx="5676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Whole-Body MPC and Online Gait Sequence Generation for  Wheeled-Legged Robots</a:t>
            </a:r>
            <a:endParaRPr lang="en-CN" sz="1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1D7EA9-04EB-0C7E-E90D-92FF3FF8A103}"/>
              </a:ext>
            </a:extLst>
          </p:cNvPr>
          <p:cNvGrpSpPr/>
          <p:nvPr/>
        </p:nvGrpSpPr>
        <p:grpSpPr>
          <a:xfrm>
            <a:off x="759036" y="1414877"/>
            <a:ext cx="3450542" cy="2025592"/>
            <a:chOff x="964519" y="1596201"/>
            <a:chExt cx="3450542" cy="20255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CD222D-E3F3-8399-E8CA-5524BCAF3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519" y="1965533"/>
              <a:ext cx="3450542" cy="16562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79913D-A327-1C52-AE42-444376440B57}"/>
                </a:ext>
              </a:extLst>
            </p:cNvPr>
            <p:cNvSpPr txBox="1"/>
            <p:nvPr/>
          </p:nvSpPr>
          <p:spPr>
            <a:xfrm>
              <a:off x="964519" y="159620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、</a:t>
              </a:r>
              <a:r>
                <a:rPr lang="en-US" altLang="zh-CN" dirty="0"/>
                <a:t>cost</a:t>
              </a:r>
              <a:r>
                <a:rPr lang="zh-CN" altLang="en-US" dirty="0"/>
                <a:t> </a:t>
              </a:r>
              <a:r>
                <a:rPr lang="en-US" altLang="zh-CN" dirty="0"/>
                <a:t>function</a:t>
              </a:r>
              <a:endParaRPr lang="en-CN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B1830-F833-559E-C9BD-30BCA2FA8462}"/>
              </a:ext>
            </a:extLst>
          </p:cNvPr>
          <p:cNvGrpSpPr/>
          <p:nvPr/>
        </p:nvGrpSpPr>
        <p:grpSpPr>
          <a:xfrm>
            <a:off x="759035" y="3830234"/>
            <a:ext cx="3450543" cy="2070172"/>
            <a:chOff x="964518" y="4011558"/>
            <a:chExt cx="3450543" cy="20701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2207A0-3A51-D2F3-B1E4-EEDB24C2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4519" y="4441868"/>
              <a:ext cx="3450542" cy="16398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56DEF5-B426-1CFD-3600-E948B8101AB7}"/>
                </a:ext>
              </a:extLst>
            </p:cNvPr>
            <p:cNvSpPr txBox="1"/>
            <p:nvPr/>
          </p:nvSpPr>
          <p:spPr>
            <a:xfrm>
              <a:off x="964518" y="4011558"/>
              <a:ext cx="2403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r>
                <a:rPr lang="zh-CN" altLang="en-US" dirty="0"/>
                <a:t>、</a:t>
              </a:r>
              <a:r>
                <a:rPr lang="en-US" altLang="zh-CN" dirty="0"/>
                <a:t>dynamic</a:t>
              </a:r>
              <a:r>
                <a:rPr lang="zh-CN" altLang="en-US" dirty="0"/>
                <a:t> </a:t>
              </a:r>
              <a:r>
                <a:rPr lang="en-US" altLang="zh-CN" dirty="0"/>
                <a:t>constrain</a:t>
              </a:r>
              <a:endParaRPr lang="en-C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1E4E5-C846-7011-42FF-3C5CE83BE2DF}"/>
              </a:ext>
            </a:extLst>
          </p:cNvPr>
          <p:cNvGrpSpPr/>
          <p:nvPr/>
        </p:nvGrpSpPr>
        <p:grpSpPr>
          <a:xfrm>
            <a:off x="4531882" y="1414877"/>
            <a:ext cx="3450542" cy="1308619"/>
            <a:chOff x="4915791" y="1414877"/>
            <a:chExt cx="3450542" cy="13086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259A51-1766-C84D-E525-34B62CDFB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5791" y="1780867"/>
              <a:ext cx="3450542" cy="94262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F1B227-2537-7A4C-D9A8-628F461505F5}"/>
                </a:ext>
              </a:extLst>
            </p:cNvPr>
            <p:cNvSpPr txBox="1"/>
            <p:nvPr/>
          </p:nvSpPr>
          <p:spPr>
            <a:xfrm>
              <a:off x="4915791" y="1414877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、</a:t>
              </a:r>
              <a:r>
                <a:rPr lang="en-US" altLang="zh-CN" dirty="0"/>
                <a:t>rolling</a:t>
              </a:r>
              <a:r>
                <a:rPr lang="zh-CN" altLang="en-US" dirty="0"/>
                <a:t> </a:t>
              </a:r>
              <a:r>
                <a:rPr lang="en-US" altLang="zh-CN" dirty="0"/>
                <a:t>constrain</a:t>
              </a:r>
              <a:endParaRPr lang="en-CN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C38F1AD-7E13-A7C3-9DF6-1C2839EEC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882" y="3131158"/>
            <a:ext cx="3734995" cy="2499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71F715-35CC-CF04-7CC1-CA6EE6ECAE67}"/>
              </a:ext>
            </a:extLst>
          </p:cNvPr>
          <p:cNvSpPr txBox="1"/>
          <p:nvPr/>
        </p:nvSpPr>
        <p:spPr>
          <a:xfrm>
            <a:off x="8304728" y="1414877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Gait Sequence Generation</a:t>
            </a:r>
            <a:endParaRPr lang="en-C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01624D-8025-460E-DADA-BD2211FC5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728" y="1917618"/>
            <a:ext cx="3597560" cy="1185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0CBB2D-E573-FC89-6549-4D14BAE77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727" y="3236106"/>
            <a:ext cx="3597561" cy="29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3185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7C4062-1127-DA60-D473-F1398DD3BA21}"/>
              </a:ext>
            </a:extLst>
          </p:cNvPr>
          <p:cNvSpPr txBox="1"/>
          <p:nvPr/>
        </p:nvSpPr>
        <p:spPr>
          <a:xfrm>
            <a:off x="2689790" y="149358"/>
            <a:ext cx="5650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Keep Rollin’ – Whole-Body Motion Control and  Planning for Wheeled Quadrupedal Robots</a:t>
            </a:r>
            <a:endParaRPr lang="en-C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58270-65A8-7409-F652-9E189AFB4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251" y="1223474"/>
            <a:ext cx="3690991" cy="5070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32197-3C4C-41B5-6026-25145B330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21" y="1591987"/>
            <a:ext cx="4658729" cy="43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4696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77E1B-B3D0-57AB-81F9-17A36860FCCD}"/>
              </a:ext>
            </a:extLst>
          </p:cNvPr>
          <p:cNvSpPr txBox="1"/>
          <p:nvPr/>
        </p:nvSpPr>
        <p:spPr>
          <a:xfrm>
            <a:off x="2689790" y="149358"/>
            <a:ext cx="5650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Keep Rollin’ – Whole-Body Motion Control and  Planning for Wheeled Quadrupedal Robots</a:t>
            </a:r>
            <a:endParaRPr lang="en-C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4C35A-DE32-10CB-33B0-FC104E72EA3B}"/>
              </a:ext>
            </a:extLst>
          </p:cNvPr>
          <p:cNvSpPr txBox="1"/>
          <p:nvPr/>
        </p:nvSpPr>
        <p:spPr>
          <a:xfrm>
            <a:off x="6096000" y="2097177"/>
            <a:ext cx="319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ZMP inequality constraint: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FA2B1-5B66-2E5A-CE51-CC02377A9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5380"/>
            <a:ext cx="3819998" cy="488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AD318-DEFD-E739-E34E-409D6D2B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348" y="2415067"/>
            <a:ext cx="3194144" cy="375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00927-18B3-8E1B-0A0B-658D3492E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661" y="1757592"/>
            <a:ext cx="3194144" cy="593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CF23BE-B247-83CF-6923-61EA3E0D26C0}"/>
              </a:ext>
            </a:extLst>
          </p:cNvPr>
          <p:cNvSpPr txBox="1"/>
          <p:nvPr/>
        </p:nvSpPr>
        <p:spPr>
          <a:xfrm>
            <a:off x="1981661" y="138826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 Motion Optimizer :</a:t>
            </a:r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471989-E611-0DF8-CE05-4D87D4D87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10003"/>
            <a:ext cx="3965156" cy="1397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6B85E-7A69-95EE-6320-6803D603C5E1}"/>
              </a:ext>
            </a:extLst>
          </p:cNvPr>
          <p:cNvSpPr txBox="1"/>
          <p:nvPr/>
        </p:nvSpPr>
        <p:spPr>
          <a:xfrm>
            <a:off x="6096000" y="3432579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 Deformation of support polygons while driving :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4873583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B2BAD4-A84B-6EB8-2B99-A06732F374AB}"/>
              </a:ext>
            </a:extLst>
          </p:cNvPr>
          <p:cNvSpPr txBox="1"/>
          <p:nvPr/>
        </p:nvSpPr>
        <p:spPr>
          <a:xfrm>
            <a:off x="2689790" y="149358"/>
            <a:ext cx="5650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Keep Rollin’ – Whole-Body Motion Control and  Planning for Wheeled Quadrupedal Robots</a:t>
            </a:r>
            <a:endParaRPr lang="en-C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E4603-AE17-33CF-2D90-EBF18D2DFE31}"/>
              </a:ext>
            </a:extLst>
          </p:cNvPr>
          <p:cNvSpPr txBox="1"/>
          <p:nvPr/>
        </p:nvSpPr>
        <p:spPr>
          <a:xfrm>
            <a:off x="1139180" y="135743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 whole-body</a:t>
            </a:r>
            <a:r>
              <a:rPr lang="zh-CN" altLang="en-US" dirty="0"/>
              <a:t> </a:t>
            </a:r>
            <a:r>
              <a:rPr lang="en-US" altLang="zh-CN" dirty="0"/>
              <a:t>controller: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1E935-8B6B-9518-5C0E-5F3701CB3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80" y="1911991"/>
            <a:ext cx="3687216" cy="124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429EB-CA86-BC94-9518-D3C284206211}"/>
              </a:ext>
            </a:extLst>
          </p:cNvPr>
          <p:cNvSpPr txBox="1"/>
          <p:nvPr/>
        </p:nvSpPr>
        <p:spPr>
          <a:xfrm>
            <a:off x="1139180" y="3610365"/>
            <a:ext cx="3824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CN" dirty="0"/>
              <a:t>Nonholonomic rolling constraint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613C7-8EED-27EC-5A6D-B7F3581E1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5592"/>
          <a:stretch/>
        </p:blipFill>
        <p:spPr>
          <a:xfrm>
            <a:off x="1139180" y="4123650"/>
            <a:ext cx="3874910" cy="403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8111DE-52D3-40B6-A0DF-01A49828A061}"/>
              </a:ext>
            </a:extLst>
          </p:cNvPr>
          <p:cNvSpPr txBox="1"/>
          <p:nvPr/>
        </p:nvSpPr>
        <p:spPr>
          <a:xfrm>
            <a:off x="1139180" y="5104370"/>
            <a:ext cx="4595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CN" dirty="0"/>
              <a:t>COM linear and angular motion tracking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39F07A-BC31-2734-103C-3504015E7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80" y="5531741"/>
            <a:ext cx="3918323" cy="692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BEEBB1-81A4-2FFE-A338-EE8A40C0F78E}"/>
              </a:ext>
            </a:extLst>
          </p:cNvPr>
          <p:cNvSpPr txBox="1"/>
          <p:nvPr/>
        </p:nvSpPr>
        <p:spPr>
          <a:xfrm>
            <a:off x="6561762" y="1357438"/>
            <a:ext cx="411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CN" dirty="0"/>
              <a:t>Swing wheel rotation minimization: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5170CC-BC3C-9AF4-C289-067CB081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1762" y="1726770"/>
            <a:ext cx="4112232" cy="9128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BAF899-8EE1-10B7-A32F-A374D55B7AE1}"/>
              </a:ext>
            </a:extLst>
          </p:cNvPr>
          <p:cNvSpPr txBox="1"/>
          <p:nvPr/>
        </p:nvSpPr>
        <p:spPr>
          <a:xfrm>
            <a:off x="6561762" y="3151147"/>
            <a:ext cx="3577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CN" dirty="0"/>
              <a:t>Ground leg motion tracking: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02F8F4-9DD7-1C13-9EED-6425BD95A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762" y="3610365"/>
            <a:ext cx="4047617" cy="10834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2EC67-E653-09E9-1599-E1B5B5C08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377" y="5485871"/>
            <a:ext cx="4047617" cy="7508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6FCA23-4787-4E9B-65AF-A8955264342F}"/>
              </a:ext>
            </a:extLst>
          </p:cNvPr>
          <p:cNvSpPr txBox="1"/>
          <p:nvPr/>
        </p:nvSpPr>
        <p:spPr>
          <a:xfrm>
            <a:off x="6561762" y="5104370"/>
            <a:ext cx="253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CN" dirty="0"/>
              <a:t>Torque Generation</a:t>
            </a:r>
          </a:p>
        </p:txBody>
      </p:sp>
    </p:spTree>
    <p:extLst>
      <p:ext uri="{BB962C8B-B14F-4D97-AF65-F5344CB8AC3E}">
        <p14:creationId xmlns:p14="http://schemas.microsoft.com/office/powerpoint/2010/main" val="3841677418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5MzI3M2EwZDY0YWIwY2ZmOGI4YmMwZTNhMGRlZW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14091</TotalTime>
  <Words>208</Words>
  <Application>Microsoft Macintosh PowerPoint</Application>
  <PresentationFormat>Widescreen</PresentationFormat>
  <Paragraphs>37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微软雅黑</vt:lpstr>
      <vt:lpstr>黑体</vt:lpstr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XIN LANG</cp:lastModifiedBy>
  <cp:revision>2467</cp:revision>
  <cp:lastPrinted>2015-09-08T03:57:00Z</cp:lastPrinted>
  <dcterms:created xsi:type="dcterms:W3CDTF">2015-09-04T08:06:00Z</dcterms:created>
  <dcterms:modified xsi:type="dcterms:W3CDTF">2025-07-29T09:11:26Z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E8D65289AAAF4F5C8A07D72598D4AC83_12</vt:lpwstr>
  </property>
</Properties>
</file>